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FF38F1-D638-4709-9613-465EA0BD4A2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4096D4-4360-4284-BC4E-61026472CDB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328254-B9BB-4549-80CE-10B9818BEA0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41EADE-5985-4A05-BCE7-AC584E47DBF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E9026B0-6BDB-457A-B40B-3CEFFC2D1AF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1B61D04-8C21-4466-932B-A17C81DCD98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C7755EB-A6C0-45B3-80B0-2713E6D945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7E3F6FD-80FC-4F29-A27E-8ACC9A8A885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CE9ED3F-C490-4158-B5C0-9A0F8872569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5F71160-A951-422A-93C9-A3E4638F854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EFC630C-7414-47DB-9DFB-B6F4D455A59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992E55-3857-4D24-9463-E4DEF1A6A75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0E24BE8-4FC8-4D51-9EE0-0EE3F9F50B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0F38B52-D5AD-46E0-B9A2-A930AAB6D7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1F8769F-348B-4A07-8BEC-BCC9DCF6602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D10AD2-DF3F-4B58-AD5A-D5B56242261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54ED2D1-ECBE-4247-87FF-6B1AF35EE45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E403993-3777-41DD-BE0B-55D39FB97D9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FE5E55D-50DD-45BE-BFD9-A90B5D9DEC5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EFCDE46-9D08-4A1A-8564-3BEECB13BB3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5B4FA4B-F060-45FF-B636-BD286CFC920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68CB8C4-0079-4673-B5A7-011B837D262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FAF22F-A241-493E-B7C0-72A9AE3F857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06AEA52-755B-454D-A7A4-57E40FA4F18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E2C7DC9-AABF-440F-A1AC-5C883B0D55C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6C44434-6635-47CF-9F61-D3ADE759D36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735C37D-8EEC-44C8-9865-A78A3A52BE5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42D2FA2-C77E-47C8-828B-6F291F53B30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3FBBBA3-21C3-4AFC-962F-905D3786CE8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B13D2AD-D278-418D-A093-8E2147CB12F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32F21A9-60EE-48F5-BACD-A84F24E7B71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E92747D-12DA-43CF-91D5-799D1B5B5E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C4C2F67-B5F7-4FC2-9C30-D1D9BC52AE4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4897C3-CEE7-400B-BD1B-C3B5942B472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B0708C1-3D26-4DBC-994D-1B1EBA97837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96E0C5F-7F8D-4E7E-B27A-BCC5A2D49E0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34F0F93-C9A8-4E10-A975-42916DCE952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8152B85-3934-453F-A7EF-1E0B74788A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4210D73-B761-4C11-B3FF-A6BE2581BE0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19DC11B-D9BB-4384-B0B3-4374812536F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4A1BA53-EF60-4974-8216-760B070D4F0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327CC2A-564C-4F6B-9F93-F57449F642D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E9E4588-2052-4579-85AF-1494351C5EC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D93216-C47A-4774-8BAF-68B50B2F9B4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2828E2-176C-4D02-B2CE-BE41F327BDB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C7143B-4F99-4895-A272-6162CFAC46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A715A1-06C8-4D97-86C5-D04CF5E711A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6148BB-F3E4-4FB0-9280-127337BBAA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464400" y="5216400"/>
            <a:ext cx="9060480" cy="28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ftr" idx="1"/>
          </p:nvPr>
        </p:nvSpPr>
        <p:spPr>
          <a:xfrm>
            <a:off x="3416040" y="6887160"/>
            <a:ext cx="3190680" cy="51768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 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2"/>
          </p:nvPr>
        </p:nvSpPr>
        <p:spPr>
          <a:xfrm>
            <a:off x="7196040" y="6887160"/>
            <a:ext cx="2344320" cy="51768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66F00A5-C2B3-4EBE-A485-877F9109EEF5}" type="slidenum"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5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3"/>
          </p:nvPr>
        </p:nvSpPr>
        <p:spPr>
          <a:xfrm>
            <a:off x="473040" y="6887160"/>
            <a:ext cx="2344320" cy="51768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4"/>
          </p:nvPr>
        </p:nvSpPr>
        <p:spPr>
          <a:xfrm>
            <a:off x="4102560" y="6887160"/>
            <a:ext cx="3799080" cy="51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5"/>
          </p:nvPr>
        </p:nvSpPr>
        <p:spPr>
          <a:xfrm>
            <a:off x="8602200" y="6887160"/>
            <a:ext cx="2791440" cy="51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FF17132-4E56-4422-B8AA-7D94DE42D99A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6"/>
          </p:nvPr>
        </p:nvSpPr>
        <p:spPr>
          <a:xfrm>
            <a:off x="599040" y="6887160"/>
            <a:ext cx="2791440" cy="51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ftr" idx="7"/>
          </p:nvPr>
        </p:nvSpPr>
        <p:spPr>
          <a:xfrm>
            <a:off x="4102560" y="6827760"/>
            <a:ext cx="3799440" cy="51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8"/>
          </p:nvPr>
        </p:nvSpPr>
        <p:spPr>
          <a:xfrm>
            <a:off x="9188640" y="6827760"/>
            <a:ext cx="2250000" cy="51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A8F2285-8C93-4937-80CB-06BDF3CF06D0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 idx="9"/>
          </p:nvPr>
        </p:nvSpPr>
        <p:spPr>
          <a:xfrm>
            <a:off x="599040" y="6827760"/>
            <a:ext cx="2791800" cy="51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ftr" idx="10"/>
          </p:nvPr>
        </p:nvSpPr>
        <p:spPr>
          <a:xfrm>
            <a:off x="4102560" y="6827760"/>
            <a:ext cx="3799080" cy="51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ldNum" idx="11"/>
          </p:nvPr>
        </p:nvSpPr>
        <p:spPr>
          <a:xfrm>
            <a:off x="9188640" y="6827760"/>
            <a:ext cx="2249640" cy="51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CE4AD7-FEF7-4EEF-B887-736EE0BCB366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 idx="12"/>
          </p:nvPr>
        </p:nvSpPr>
        <p:spPr>
          <a:xfrm>
            <a:off x="599040" y="6827760"/>
            <a:ext cx="2791440" cy="51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540000" y="5265000"/>
            <a:ext cx="9176040" cy="242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Max Korbmacher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PhD Stipendiat, Avd. for Radiograf, Campus Bergen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Max.Korbmacher@hvl.no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title"/>
          </p:nvPr>
        </p:nvSpPr>
        <p:spPr>
          <a:xfrm>
            <a:off x="360000" y="2949480"/>
            <a:ext cx="9356040" cy="16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67000"/>
          </a:bodyPr>
          <a:p>
            <a:pPr algn="ctr">
              <a:lnSpc>
                <a:spcPct val="100000"/>
              </a:lnSpc>
              <a:buNone/>
            </a:pPr>
            <a:r>
              <a:rPr b="0" lang="en-GB" sz="8000" spc="-1" strike="noStrike">
                <a:solidFill>
                  <a:srgbClr val="04617b"/>
                </a:solidFill>
                <a:latin typeface="Noto Sans Light"/>
                <a:ea typeface="Noto Serif CJK SC"/>
              </a:rPr>
              <a:t>Hjernebiomarkører av aldring og sykdom</a:t>
            </a:r>
            <a:endParaRPr b="0" lang="en-GB" sz="8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2726280" y="180000"/>
            <a:ext cx="2850120" cy="2696400"/>
          </a:xfrm>
          <a:prstGeom prst="rect">
            <a:avLst/>
          </a:prstGeom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7200000" y="1973520"/>
            <a:ext cx="2156400" cy="54288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7710480" y="1206000"/>
            <a:ext cx="1105920" cy="49572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6927120" y="102960"/>
            <a:ext cx="2609280" cy="115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878920" cy="2723760"/>
          </a:xfrm>
          <a:prstGeom prst="rect">
            <a:avLst/>
          </a:prstGeom>
          <a:ln w="0">
            <a:noFill/>
          </a:ln>
        </p:spPr>
      </p:pic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Oppsummering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780960" cy="491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Brain age indikerer helse generelt, men klin. bruk er begrenset (enda)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Limbiske strukt. (eks.fornix &amp; forceps) er sentrale for alders- og aldr</a:t>
            </a:r>
            <a:r>
              <a:rPr b="1" lang="en-GB" sz="3200" spc="-1" strike="noStrike">
                <a:latin typeface="Arial"/>
              </a:rPr>
              <a:t>ings</a:t>
            </a:r>
            <a:r>
              <a:rPr b="0" lang="en-GB" sz="3200" spc="-1" strike="noStrike">
                <a:latin typeface="Arial"/>
              </a:rPr>
              <a:t>-relaterte aspekter i UKB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Arial"/>
              </a:rPr>
              <a:t>Neste spm: Kan vi lagre integrative biomarkører mht gener &amp; atferd?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20" y="3420000"/>
            <a:ext cx="10076760" cy="71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</a:rPr>
              <a:t>Takk!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19" name="Picture 5" descr="Eli Nina Eikefjord"/>
          <p:cNvPicPr/>
          <p:nvPr/>
        </p:nvPicPr>
        <p:blipFill>
          <a:blip r:embed="rId1"/>
          <a:stretch/>
        </p:blipFill>
        <p:spPr>
          <a:xfrm>
            <a:off x="5400000" y="578880"/>
            <a:ext cx="1991520" cy="1991520"/>
          </a:xfrm>
          <a:prstGeom prst="rect">
            <a:avLst/>
          </a:prstGeom>
          <a:ln w="0">
            <a:noFill/>
          </a:ln>
        </p:spPr>
      </p:pic>
      <p:pic>
        <p:nvPicPr>
          <p:cNvPr id="220" name="Picture 6" descr="Ivan Maximov"/>
          <p:cNvPicPr/>
          <p:nvPr/>
        </p:nvPicPr>
        <p:blipFill>
          <a:blip r:embed="rId2">
            <a:grayscl/>
          </a:blip>
          <a:stretch/>
        </p:blipFill>
        <p:spPr>
          <a:xfrm>
            <a:off x="360000" y="583560"/>
            <a:ext cx="1986840" cy="1986840"/>
          </a:xfrm>
          <a:prstGeom prst="rect">
            <a:avLst/>
          </a:prstGeom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3">
            <a:grayscl/>
          </a:blip>
          <a:stretch/>
        </p:blipFill>
        <p:spPr>
          <a:xfrm>
            <a:off x="7920000" y="593640"/>
            <a:ext cx="1617480" cy="1962000"/>
          </a:xfrm>
          <a:prstGeom prst="rect">
            <a:avLst/>
          </a:prstGeom>
          <a:ln w="0">
            <a:noFill/>
          </a:ln>
        </p:spPr>
      </p:pic>
      <p:pic>
        <p:nvPicPr>
          <p:cNvPr id="222" name="" descr=""/>
          <p:cNvPicPr/>
          <p:nvPr/>
        </p:nvPicPr>
        <p:blipFill>
          <a:blip r:embed="rId4"/>
          <a:stretch/>
        </p:blipFill>
        <p:spPr>
          <a:xfrm>
            <a:off x="2880000" y="583560"/>
            <a:ext cx="1976760" cy="197676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5">
            <a:grayscl/>
          </a:blip>
          <a:stretch/>
        </p:blipFill>
        <p:spPr>
          <a:xfrm>
            <a:off x="560880" y="4680000"/>
            <a:ext cx="1649880" cy="1796760"/>
          </a:xfrm>
          <a:prstGeom prst="rect">
            <a:avLst/>
          </a:prstGeom>
          <a:ln w="0">
            <a:noFill/>
          </a:ln>
        </p:spPr>
      </p:pic>
      <p:sp>
        <p:nvSpPr>
          <p:cNvPr id="224" name=""/>
          <p:cNvSpPr/>
          <p:nvPr/>
        </p:nvSpPr>
        <p:spPr>
          <a:xfrm>
            <a:off x="540000" y="2616840"/>
            <a:ext cx="151848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Ivan I. Maximov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5" name=""/>
          <p:cNvSpPr/>
          <p:nvPr/>
        </p:nvSpPr>
        <p:spPr>
          <a:xfrm>
            <a:off x="2520000" y="6719040"/>
            <a:ext cx="190260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Ann Marie de Lange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3158280" y="2616840"/>
            <a:ext cx="148068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Lars T. Westlye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>
            <a:off x="5716080" y="2616840"/>
            <a:ext cx="143172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Eli N. Eikefjord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8" name=""/>
          <p:cNvSpPr/>
          <p:nvPr/>
        </p:nvSpPr>
        <p:spPr>
          <a:xfrm>
            <a:off x="8168760" y="2616840"/>
            <a:ext cx="161604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Arvid Lundervold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6">
            <a:grayscl/>
          </a:blip>
          <a:stretch/>
        </p:blipFill>
        <p:spPr>
          <a:xfrm>
            <a:off x="2824560" y="4681440"/>
            <a:ext cx="1319760" cy="1796760"/>
          </a:xfrm>
          <a:prstGeom prst="rect">
            <a:avLst/>
          </a:prstGeom>
          <a:ln w="0">
            <a:noFill/>
          </a:ln>
        </p:spPr>
      </p:pic>
      <p:sp>
        <p:nvSpPr>
          <p:cNvPr id="230" name=""/>
          <p:cNvSpPr/>
          <p:nvPr/>
        </p:nvSpPr>
        <p:spPr>
          <a:xfrm>
            <a:off x="380880" y="6717960"/>
            <a:ext cx="195588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Dennis van der Meer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7"/>
          <a:stretch/>
        </p:blipFill>
        <p:spPr>
          <a:xfrm>
            <a:off x="4569480" y="4681440"/>
            <a:ext cx="1703520" cy="179676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/>
          <p:nvPr/>
        </p:nvSpPr>
        <p:spPr>
          <a:xfrm>
            <a:off x="4877640" y="6719040"/>
            <a:ext cx="104904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Dani Beck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8">
            <a:grayscl/>
          </a:blip>
          <a:stretch/>
        </p:blipFill>
        <p:spPr>
          <a:xfrm>
            <a:off x="6778800" y="4681440"/>
            <a:ext cx="1236600" cy="1796760"/>
          </a:xfrm>
          <a:prstGeom prst="rect">
            <a:avLst/>
          </a:prstGeom>
          <a:ln w="0">
            <a:noFill/>
          </a:ln>
        </p:spPr>
      </p:pic>
      <p:sp>
        <p:nvSpPr>
          <p:cNvPr id="234" name=""/>
          <p:cNvSpPr/>
          <p:nvPr/>
        </p:nvSpPr>
        <p:spPr>
          <a:xfrm>
            <a:off x="6578640" y="6706080"/>
            <a:ext cx="176256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Ole A. Andreassen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8640000" y="6719040"/>
            <a:ext cx="146592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"/>
          <p:cNvSpPr/>
          <p:nvPr/>
        </p:nvSpPr>
        <p:spPr>
          <a:xfrm>
            <a:off x="8640000" y="6660000"/>
            <a:ext cx="122904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Tiril Gurholt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9"/>
          <a:stretch/>
        </p:blipFill>
        <p:spPr>
          <a:xfrm>
            <a:off x="8459640" y="4667400"/>
            <a:ext cx="1438200" cy="182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6"/>
          <p:cNvSpPr/>
          <p:nvPr/>
        </p:nvSpPr>
        <p:spPr>
          <a:xfrm>
            <a:off x="1080" y="3420360"/>
            <a:ext cx="1007640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Spørsmål?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En oversikt over mitt prosjekt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17000" cy="465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lang="en-GB" sz="3200" spc="-1" strike="noStrike">
                <a:latin typeface="Noto Sans Regular"/>
              </a:rPr>
              <a:t>Hjernealdring som proxy for “</a:t>
            </a:r>
            <a:r>
              <a:rPr b="0" i="1" lang="en-GB" sz="3200" spc="-1" strike="noStrike">
                <a:latin typeface="Noto Sans Regular"/>
              </a:rPr>
              <a:t>helse</a:t>
            </a:r>
            <a:r>
              <a:rPr b="0" lang="en-GB" sz="3200" spc="-1" strike="noStrike">
                <a:latin typeface="Noto Sans Regular"/>
              </a:rPr>
              <a:t>”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lang="en-GB" sz="3200" spc="-1" strike="noStrike">
                <a:latin typeface="Noto Sans Regular"/>
              </a:rPr>
              <a:t>Å undersøke </a:t>
            </a:r>
            <a:r>
              <a:rPr b="0" i="1" lang="en-GB" sz="3200" spc="-1" strike="noStrike">
                <a:latin typeface="Noto Sans Regular"/>
              </a:rPr>
              <a:t>brain age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i="1" lang="en-GB" sz="3200" spc="-1" strike="noStrike">
                <a:latin typeface="Noto Sans Regular"/>
              </a:rPr>
              <a:t>Brain age gap</a:t>
            </a:r>
            <a:r>
              <a:rPr b="0" lang="en-GB" sz="3200" spc="-1" strike="noStrike">
                <a:latin typeface="Noto Sans Regular"/>
              </a:rPr>
              <a:t> som biomarker?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Noto Sans CJK SC"/>
              </a:rPr>
              <a:t>Hjernealdring som helse proxy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480240" cy="311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Det finnnes normative mønstrer av hjernens vevsutvikling kryss livet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Arial"/>
              </a:rPr>
              <a:t>Avvik av en slik norm kan vise til symptomutvikling og sykdom</a:t>
            </a:r>
            <a:r>
              <a:rPr b="0" lang="en-GB" sz="2800" spc="-1" strike="noStrike" baseline="33000">
                <a:latin typeface="Arial"/>
              </a:rPr>
              <a:t>1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Arial"/>
              </a:rPr>
              <a:t>Å etablere normative modeller kreves store dataer</a:t>
            </a:r>
            <a:r>
              <a:rPr b="0" lang="en-GB" sz="2800" spc="-1" strike="noStrike" baseline="33000">
                <a:latin typeface="Arial"/>
              </a:rPr>
              <a:t>2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2644200" y="7200000"/>
            <a:ext cx="77940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Rutherford et al., 2022, Elife, 11; 2 Marek et al., 2022, Nat., 603(7902)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2484360" y="4698000"/>
            <a:ext cx="5615280" cy="251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930024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6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Å undersøke aldring: utfordringer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480240" cy="56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Hjernens aldring kan undersøkes på mange forskjellige måter, har mange fasetter: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Tversnitt vs longitudinal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Forskjellige vevstyper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Forskjellige datatyper &amp; -representasjoner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Sekvenser (for magnetresonansopptak)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1D-4D data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/>
          </p:nvPr>
        </p:nvSpPr>
        <p:spPr>
          <a:xfrm>
            <a:off x="599040" y="1920240"/>
            <a:ext cx="9480240" cy="56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Diffusjons MR var hoveddatakilde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6147000" y="1745280"/>
            <a:ext cx="3749040" cy="3248640"/>
          </a:xfrm>
          <a:prstGeom prst="rect">
            <a:avLst/>
          </a:prstGeom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1682640" y="5157000"/>
            <a:ext cx="6299280" cy="227664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/>
        </p:blipFill>
        <p:spPr>
          <a:xfrm>
            <a:off x="900000" y="2520000"/>
            <a:ext cx="1978920" cy="2248200"/>
          </a:xfrm>
          <a:prstGeom prst="rect">
            <a:avLst/>
          </a:prstGeom>
          <a:ln w="0">
            <a:noFill/>
          </a:ln>
        </p:spPr>
      </p:pic>
      <p:sp>
        <p:nvSpPr>
          <p:cNvPr id="183" name=""/>
          <p:cNvSpPr/>
          <p:nvPr/>
        </p:nvSpPr>
        <p:spPr>
          <a:xfrm>
            <a:off x="3960000" y="3420000"/>
            <a:ext cx="2160000" cy="360"/>
          </a:xfrm>
          <a:prstGeom prst="line">
            <a:avLst/>
          </a:prstGeom>
          <a:ln w="0">
            <a:solidFill>
              <a:srgbClr val="3465a4"/>
            </a:solidFill>
            <a:headEnd len="med" type="diamond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"/>
          <p:cNvSpPr/>
          <p:nvPr/>
        </p:nvSpPr>
        <p:spPr>
          <a:xfrm flipH="1">
            <a:off x="4500000" y="3600000"/>
            <a:ext cx="1620000" cy="1260000"/>
          </a:xfrm>
          <a:prstGeom prst="line">
            <a:avLst/>
          </a:prstGeom>
          <a:ln w="0">
            <a:solidFill>
              <a:srgbClr val="3465a4"/>
            </a:solidFill>
            <a:headEnd len="med" type="diamond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"/>
          <p:cNvSpPr/>
          <p:nvPr/>
        </p:nvSpPr>
        <p:spPr>
          <a:xfrm>
            <a:off x="3387600" y="3240000"/>
            <a:ext cx="391320" cy="44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00000"/>
                </a:solidFill>
                <a:latin typeface="Noto Sans Regular"/>
                <a:ea typeface="Noto Sans CJK SC"/>
              </a:rPr>
              <a:t>A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6204600" y="3240000"/>
            <a:ext cx="391320" cy="44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00000"/>
                </a:solidFill>
                <a:latin typeface="Noto Sans Regular"/>
                <a:ea typeface="Noto Sans CJK SC"/>
              </a:rPr>
              <a:t>B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3855600" y="4527000"/>
            <a:ext cx="391320" cy="44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00000"/>
                </a:solidFill>
                <a:latin typeface="Noto Sans Regular"/>
                <a:ea typeface="Noto Sans CJK SC"/>
              </a:rPr>
              <a:t>C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4"/>
          <a:stretch/>
        </p:blipFill>
        <p:spPr>
          <a:xfrm>
            <a:off x="8100000" y="4500000"/>
            <a:ext cx="949680" cy="107892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5"/>
          <a:stretch/>
        </p:blipFill>
        <p:spPr>
          <a:xfrm>
            <a:off x="8460000" y="4995000"/>
            <a:ext cx="949680" cy="1078920"/>
          </a:xfrm>
          <a:prstGeom prst="rect">
            <a:avLst/>
          </a:prstGeom>
          <a:ln w="0">
            <a:noFill/>
          </a:ln>
        </p:spPr>
      </p:pic>
      <p:pic>
        <p:nvPicPr>
          <p:cNvPr id="190" name="" descr=""/>
          <p:cNvPicPr/>
          <p:nvPr/>
        </p:nvPicPr>
        <p:blipFill>
          <a:blip r:embed="rId6"/>
          <a:stretch/>
        </p:blipFill>
        <p:spPr>
          <a:xfrm>
            <a:off x="8820000" y="5400000"/>
            <a:ext cx="949680" cy="1078920"/>
          </a:xfrm>
          <a:prstGeom prst="rect">
            <a:avLst/>
          </a:prstGeom>
          <a:ln w="0">
            <a:noFill/>
          </a:ln>
        </p:spPr>
      </p:pic>
      <p:sp>
        <p:nvSpPr>
          <p:cNvPr id="191" name="PlaceHolder 8"/>
          <p:cNvSpPr/>
          <p:nvPr/>
        </p:nvSpPr>
        <p:spPr>
          <a:xfrm>
            <a:off x="599400" y="121680"/>
            <a:ext cx="9480600" cy="12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92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DejaVu Sans"/>
              </a:rPr>
              <a:t>Å undersøke aldring: eksempel hvit substans modellering med tensor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930096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DejaVu Sans"/>
              </a:rPr>
              <a:t>Å undersøke aldring: hvilke dataer, hva å gjøre med det?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17000" cy="383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Hov.dat: UK Biobank N = 48,040 tversn, 2,944 repeat scans, men også: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200" spc="-1" strike="noStrike">
                <a:latin typeface="Noto Sans Regular"/>
              </a:rPr>
              <a:t>Lokale dataer fra Oslo </a:t>
            </a:r>
            <a:r>
              <a:rPr b="0" i="1" lang="en-GB" sz="3200" spc="-1" strike="noStrike">
                <a:latin typeface="Noto Sans Regular"/>
              </a:rPr>
              <a:t>N</a:t>
            </a:r>
            <a:r>
              <a:rPr b="0" lang="en-GB" sz="3200" spc="-1" strike="noStrike">
                <a:latin typeface="Noto Sans Regular"/>
              </a:rPr>
              <a:t> = 1,065, Bergen+Tyskland N = 4, M = 660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Assosiasjonstesting mellom hjerne &amp; alder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200" spc="-1" strike="noStrike">
                <a:latin typeface="Noto Sans Regular"/>
              </a:rPr>
              <a:t>Brain age prediksjoner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200" spc="-1" strike="noStrike">
                <a:latin typeface="Noto Sans Regular"/>
              </a:rPr>
              <a:t>Assos.m. helserelatert atferd, genotyper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1584000" y="5922000"/>
            <a:ext cx="4097880" cy="195408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7330320" y="6408000"/>
            <a:ext cx="949680" cy="107892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3"/>
          <a:stretch/>
        </p:blipFill>
        <p:spPr>
          <a:xfrm>
            <a:off x="7920000" y="6345720"/>
            <a:ext cx="949680" cy="107892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4"/>
          <a:stretch/>
        </p:blipFill>
        <p:spPr>
          <a:xfrm>
            <a:off x="8410320" y="6273000"/>
            <a:ext cx="949680" cy="107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Hjernealder som biomarkør?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957360" cy="465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Brain age gap (BAG) beregning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Trene en model fra MR dataer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Predikere alder for hvert inivid: “Ditt hjerne er X år gammel”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Beregne forskjellen mellom kronologisk og hjernealder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BAG assosiasjoner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BAG er relatert med en rekke kliniske symptomer og diagnoser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Større BAG i forskjellige klin. vs kontrollgrupper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5443920" y="7213680"/>
            <a:ext cx="49942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Franke &amp; Gaser, 2019, Front. Neurol., 789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8280000" y="2737440"/>
            <a:ext cx="1436400" cy="1436400"/>
          </a:xfrm>
          <a:prstGeom prst="rect">
            <a:avLst/>
          </a:prstGeom>
          <a:ln w="0">
            <a:noFill/>
          </a:ln>
        </p:spPr>
      </p:pic>
      <p:sp>
        <p:nvSpPr>
          <p:cNvPr id="202" name=""/>
          <p:cNvSpPr/>
          <p:nvPr/>
        </p:nvSpPr>
        <p:spPr>
          <a:xfrm>
            <a:off x="9000000" y="4168800"/>
            <a:ext cx="360" cy="15379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"/>
          <p:cNvSpPr/>
          <p:nvPr/>
        </p:nvSpPr>
        <p:spPr>
          <a:xfrm>
            <a:off x="8174880" y="5749920"/>
            <a:ext cx="172152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Biologisk alder = 28 år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BAG = 6 år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8175600" y="2053080"/>
            <a:ext cx="190152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Kronologisk alder = 22 år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8100000" y="1800000"/>
            <a:ext cx="1796400" cy="52185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"/>
          <p:cNvSpPr/>
          <p:nvPr/>
        </p:nvSpPr>
        <p:spPr>
          <a:xfrm rot="5414400">
            <a:off x="8320680" y="4856760"/>
            <a:ext cx="172152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Aldersprediksjon</a:t>
            </a: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Hjernealder som biomarkør?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239880" cy="465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Våre studier (1|2)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Validering av hjernealder i diffusjonsdater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Identifikasjon av fornix &amp; forceps minor som mest alderssensitive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Brain age &amp; BAG relatert med forskjellige biopsykososiale factorer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2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Noto Sans Regular"/>
                <a:ea typeface="Noto Sans CJK SC"/>
              </a:rPr>
              <a:t>waist-to-hip ratio, diabetes, hypertension, røking, matrix puzzles løsing, arbeids- &amp; helsefornøyelse &amp; -persepsjon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180000" y="7213680"/>
            <a:ext cx="10258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2023, Hum. Brain Map. 44(10); 2 Korbmacher et al., 2023, Front. Psy. 14.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6840000" y="1575720"/>
            <a:ext cx="2499480" cy="2563200"/>
          </a:xfrm>
          <a:prstGeom prst="rect">
            <a:avLst/>
          </a:prstGeom>
          <a:ln w="0">
            <a:noFill/>
          </a:ln>
        </p:spPr>
      </p:pic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6840000" y="4140000"/>
            <a:ext cx="2518920" cy="238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4600" cy="125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Hjernealder som biomarkør?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20600" cy="465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Våre studier (2|2)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Brain age estimater påvirkes av en del faktorer, som bildenes opptakskvalitet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  <a:ea typeface="Noto Sans CJK SC"/>
              </a:rPr>
              <a:t>Dermed </a:t>
            </a:r>
            <a:r>
              <a:rPr b="1" lang="en-GB" sz="2400" spc="-1" strike="noStrike">
                <a:latin typeface="Arial"/>
                <a:ea typeface="Noto Sans CJK SC"/>
              </a:rPr>
              <a:t>ikke</a:t>
            </a:r>
            <a:r>
              <a:rPr b="0" lang="en-GB" sz="2400" spc="-1" strike="noStrike">
                <a:latin typeface="Arial"/>
                <a:ea typeface="Noto Sans CJK SC"/>
              </a:rPr>
              <a:t> klar for klinisk bruk. Kreves mer undersøkelse.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Arial"/>
                <a:ea typeface="Noto Sans CJK SC"/>
              </a:rPr>
              <a:t>Men, we identifiserte at de mest alderssensitive hjerneområdene (feks.fornix) var også relevante for: 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latin typeface="Arial"/>
                <a:ea typeface="Noto Sans CJK SC"/>
              </a:rPr>
              <a:t>Utviklingen av hjerneasymmetry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2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latin typeface="Arial"/>
                <a:ea typeface="Noto Sans CJK SC"/>
              </a:rPr>
              <a:t>Aldr</a:t>
            </a:r>
            <a:r>
              <a:rPr b="1" lang="en-GB" sz="2800" spc="-1" strike="noStrike">
                <a:latin typeface="Arial"/>
                <a:ea typeface="Noto Sans CJK SC"/>
              </a:rPr>
              <a:t>ing</a:t>
            </a:r>
            <a:r>
              <a:rPr b="0" lang="en-GB" sz="2800" spc="-1" strike="noStrike">
                <a:latin typeface="Arial"/>
                <a:ea typeface="Noto Sans CJK SC"/>
              </a:rPr>
              <a:t> (longitudinal) – som presenterer unike polygenetiske fingeravtrykk for områder som fornix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3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4" name=""/>
          <p:cNvSpPr/>
          <p:nvPr/>
        </p:nvSpPr>
        <p:spPr>
          <a:xfrm>
            <a:off x="1080000" y="7213680"/>
            <a:ext cx="9358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2023, Brain &amp; Beh. e3219; 2+3 Korbmacher et al., 2023, preprint.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2022-05-21T22:17:07Z</dcterms:created>
  <dc:creator/>
  <dc:description/>
  <dc:language>en-GB</dc:language>
  <cp:lastModifiedBy>Max Korbmacher</cp:lastModifiedBy>
  <dcterms:modified xsi:type="dcterms:W3CDTF">2023-09-01T08:58:07Z</dcterms:modified>
  <cp:revision>75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